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8" r:id="rId4"/>
    <p:sldId id="265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1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53D0-4188-4B51-9F47-66C12B4088F2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17B64-F287-450F-8F13-393E358A8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741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53D0-4188-4B51-9F47-66C12B4088F2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17B64-F287-450F-8F13-393E358A8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575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53D0-4188-4B51-9F47-66C12B4088F2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17B64-F287-450F-8F13-393E358A8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230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53D0-4188-4B51-9F47-66C12B4088F2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17B64-F287-450F-8F13-393E358A8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047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53D0-4188-4B51-9F47-66C12B4088F2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17B64-F287-450F-8F13-393E358A8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640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53D0-4188-4B51-9F47-66C12B4088F2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17B64-F287-450F-8F13-393E358A8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614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53D0-4188-4B51-9F47-66C12B4088F2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17B64-F287-450F-8F13-393E358A8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925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53D0-4188-4B51-9F47-66C12B4088F2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17B64-F287-450F-8F13-393E358A8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510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53D0-4188-4B51-9F47-66C12B4088F2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17B64-F287-450F-8F13-393E358A8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801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53D0-4188-4B51-9F47-66C12B4088F2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17B64-F287-450F-8F13-393E358A8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425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53D0-4188-4B51-9F47-66C12B4088F2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17B64-F287-450F-8F13-393E358A8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9689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53D0-4188-4B51-9F47-66C12B4088F2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17B64-F287-450F-8F13-393E358A8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57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53D0-4188-4B51-9F47-66C12B4088F2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17B64-F287-450F-8F13-393E358A8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93775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53D0-4188-4B51-9F47-66C12B4088F2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17B64-F287-450F-8F13-393E358A8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204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53D0-4188-4B51-9F47-66C12B4088F2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17B64-F287-450F-8F13-393E358A8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45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53D0-4188-4B51-9F47-66C12B4088F2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17B64-F287-450F-8F13-393E358A8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407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A53D0-4188-4B51-9F47-66C12B4088F2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8A17B64-F287-450F-8F13-393E358A8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647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hel-oblsud.ru/foto/it_conference_02.jpg" TargetMode="External"/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2" Type="http://schemas.openxmlformats.org/officeDocument/2006/relationships/hyperlink" Target="http://www.chel-oblsud.ru/foto/s_kol1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tv.akado.ru/ai/picture/4728091/big/1c.jpg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://www.volganet.ru/irj/go/km/docs/documents/thumbs/documents/Public%20Documents/Images/%D0%A4%D0%BE%D1%82%D0%BE%D0%B0%D0%BB%D1%8C%D0%B1%D0%BE%D0%BC/%D0%90%D0%BF%D0%BF%D0%B0%D1%80%D0%B0%D1%82%20%D0%BC%D0%B8%D1%80%D0%BE%D0%B2%D1%8B%D1%85%20%D1%81%D1%83%D0%B4%D0%B5%D0%B9/%D0%A1%D1%83%D0%B4%D0%B5%D0%B1%D0%BD%D1%8B%D0%B5%20%D1%83%D1%87%D0%B0%D1%81%D1%82%D0%BA%D0%B8%20%D0%BC%D0%B8%D1%80%D0%BE%D0%B2%D1%8B%D1%85%20%D1%81%D1%83%D0%B4%D0%B5%D0%B9%20%D0%9A%D0%BE%D1%82%D0%BE%D0%B2%D1%81%D0%BA%D0%BE%D0%B3%D0%BE%20%D1%80-%D0%BD%D0%B0/%D0%9C%D0%B8%D1%80%D0%BE%D0%B2%D0%BE%D0%B9%20%D1%81%D1%83%D0%B4%D1%8C%D1%8F%20%D1%81%D1%83%D0%B4%D0%B5%D0%B1%D0%BD%D0%BE%D0%B3%D0%BE%20%D1%83%D1%87%D0%B0%D1%81%D1%82%D0%BA%D0%B0%20%E2%84%96%2026%20%D0%9D%D0%BE%D0%B2%D0%B8%D0%BA%D0%BE%D0%B2%D0%B0%20%D0%9D.%D0%90._200.jpg" TargetMode="External"/><Relationship Id="rId9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uchebnik.com/linkpics/43691b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hyperlink" Target="http://www.char.ru/books/p485760.jpg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ОСНОВНЫЕ ПРИНЦИПЫ </a:t>
            </a:r>
            <a:b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РОССИЙСКОГО СУДОПРОИЗВОДСТВА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531" y="188640"/>
            <a:ext cx="837446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28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8926" y="285728"/>
            <a:ext cx="35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Правосудие осуществляется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только судом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1214422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Принцип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законности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29322" y="107154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Принцип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езависимости судей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14346" y="2714620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Состязательность и равноправие сторон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72100" y="2928934"/>
            <a:ext cx="35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Гласность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судебного разбирательства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4357694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Открытость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судопроизводства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14942" y="4572008"/>
            <a:ext cx="3643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Ведение судопроизводства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 государственном и национальном языке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5572140"/>
            <a:ext cx="2286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Принцип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презумпции невиновности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86446" y="5857892"/>
            <a:ext cx="3000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Принцип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права на квалифицированную защиту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8926" y="5286388"/>
            <a:ext cx="22145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Недопустимость повторного обвинения за одно и то  же преступление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786050" y="2143116"/>
            <a:ext cx="2857520" cy="22145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Принципы судопроизводства в РФ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>
            <a:off x="3964777" y="1393017"/>
            <a:ext cx="928694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2643174" y="1500174"/>
            <a:ext cx="785818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0800000" flipV="1">
            <a:off x="5357818" y="1857364"/>
            <a:ext cx="1000132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0800000">
            <a:off x="5715008" y="328612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0800000">
            <a:off x="5500694" y="3857628"/>
            <a:ext cx="1000132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16200000" flipV="1">
            <a:off x="4679157" y="4822041"/>
            <a:ext cx="1928826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 flipH="1" flipV="1">
            <a:off x="3679025" y="4822041"/>
            <a:ext cx="571504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5400000" flipH="1" flipV="1">
            <a:off x="2000232" y="4429132"/>
            <a:ext cx="1571636" cy="12858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2071670" y="3857628"/>
            <a:ext cx="857256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2285984" y="3071810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371574"/>
            <a:ext cx="8450962" cy="608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30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Картинка 3 из 3979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8" y="4350937"/>
            <a:ext cx="3774697" cy="2507023"/>
          </a:xfrm>
          <a:prstGeom prst="rect">
            <a:avLst/>
          </a:prstGeom>
          <a:noFill/>
        </p:spPr>
      </p:pic>
      <p:pic>
        <p:nvPicPr>
          <p:cNvPr id="7" name="Picture 8" descr="http://www.volganet.ru/irj/go/km/docs/documents/thumbs/documents/Public%20Documents/Images/%D0%A4%D0%BE%D1%82%D0%BE%D0%B0%D0%BB%D1%8C%D0%B1%D0%BE%D0%BC/%D0%90%D0%BF%D0%BF%D0%B0%D1%80%D0%B0%D1%82%20%D0%BC%D0%B8%D1%80%D0%BE%D0%B2%D1%8B%D1%85%20%D1%81%D1%83%D0%B4%D0%B5%D0%B9/%D0%A1%D1%83%D0%B4%D0%B5%D0%B1%D0%BD%D1%8B%D0%B5%20%D1%83%D1%87%D0%B0%D1%81%D1%82%D0%BA%D0%B8%20%D0%BC%D0%B8%D1%80%D0%BE%D0%B2%D1%8B%D1%85%20%D1%81%D1%83%D0%B4%D0%B5%D0%B9%20%D0%9A%D0%BE%D1%82%D0%BE%D0%B2%D1%81%D0%BA%D0%BE%D0%B3%D0%BE%20%D1%80-%D0%BD%D0%B0/%D0%9C%D0%B8%D1%80%D0%BE%D0%B2%D0%BE%D0%B9%20%D1%81%D1%83%D0%B4%D1%8C%D1%8F%20%D1%81%D1%83%D0%B4%D0%B5%D0%B1%D0%BD%D0%BE%D0%B3%D0%BE%20%D1%83%D1%87%D0%B0%D1%81%D1%82%D0%BA%D0%B0%20%E2%84%96%2026%20%D0%9D%D0%BE%D0%B2%D0%B8%D0%BA%D0%BE%D0%B2%D0%B0%20%D0%9D.%D0%90._200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57876" y="2117518"/>
            <a:ext cx="1523972" cy="2026884"/>
          </a:xfrm>
          <a:prstGeom prst="rect">
            <a:avLst/>
          </a:prstGeom>
          <a:noFill/>
        </p:spPr>
      </p:pic>
      <p:pic>
        <p:nvPicPr>
          <p:cNvPr id="17410" name="Picture 2" descr="Картинка 2 из 6577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41334" y="64969"/>
            <a:ext cx="4007341" cy="224084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642918"/>
            <a:ext cx="50413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Правосудие осуществляется в строго определённом законом процессуальном порядке, характерном лишь для судопроизводства. Только суд может вынести приговор, принять решение по рассматриваемому делу от имени государства.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Картинка 10 из 3979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58750" y="3829021"/>
            <a:ext cx="4560520" cy="3028939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0" y="0"/>
            <a:ext cx="5148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Правосудие осуществляется только судом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1127">
            <a:off x="2218919" y="3187478"/>
            <a:ext cx="1347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Мировой судья</a:t>
            </a:r>
            <a:endParaRPr lang="ru-RU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99765" y="413227"/>
            <a:ext cx="324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Федеральный судья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0800000" flipV="1">
            <a:off x="174296" y="4509120"/>
            <a:ext cx="4037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Коллегия из трёх федеральных судей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08104" y="4016986"/>
            <a:ext cx="2520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Суд присяжных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инка 3 из 1407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705100" cy="3810000"/>
          </a:xfrm>
          <a:prstGeom prst="rect">
            <a:avLst/>
          </a:prstGeom>
          <a:noFill/>
        </p:spPr>
      </p:pic>
      <p:pic>
        <p:nvPicPr>
          <p:cNvPr id="7" name="Picture 2" descr="Картинка 1 из 7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67450" y="3181349"/>
            <a:ext cx="2876550" cy="367665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714744" y="214290"/>
            <a:ext cx="5143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ПРИНЦИП ЗАКОННОСТИ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Вертикальный свиток 8"/>
          <p:cNvSpPr/>
          <p:nvPr/>
        </p:nvSpPr>
        <p:spPr>
          <a:xfrm>
            <a:off x="2285984" y="714356"/>
            <a:ext cx="4500594" cy="6143644"/>
          </a:xfrm>
          <a:prstGeom prst="vertic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СТРОГОЕ И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НЕУКОСНИТЕЛЬНОЕ СОБЛЮДЕНИЕ КОНСТИТУЦИИ РФ  И ЗАКОНОВ,  КОТОРЫМИ  РЕГЛАМЕНТИРУЕТСЯ ОРГАНИЗАЦИЯ  И ПОРЯДОК ДЕЯТЕЛЬНОСТИ СУДОВ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http://images.search-history.yandex.net/get_image?id=6e36270f46eb7ea68cc8d74dd79cd89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1967" y="0"/>
            <a:ext cx="4572033" cy="342902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500562" y="3429000"/>
            <a:ext cx="4643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НЕЗАВИСИМОСТЬ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СУДЕЙ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357166"/>
            <a:ext cx="35004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Обеспечивается предусмотренной законом процедурой осуществления правосудия, запретом чьего-либо вмешательства в его осуществление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2000240"/>
            <a:ext cx="37862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Судья не вправе: 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1)быть депутатом, 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2)членом любой политической партии, 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3)совмещать работу судьи и другую оплачиваемую работу(кроме  преподавательской, научной, творческой) 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4286256"/>
            <a:ext cx="3214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Финансирование судов только из федерального бюджета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143512"/>
            <a:ext cx="40719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Полномочия судьи могут быть прекращены  или приостановлены не иначе как в порядке и по основаниям, установленным федеральным законом</a:t>
            </a:r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00562" y="5214950"/>
            <a:ext cx="4214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Судья не может быть привлечён к  уголовной ответственности иначе как в порядке, определяемом федеральным законом.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лево 9"/>
          <p:cNvSpPr/>
          <p:nvPr/>
        </p:nvSpPr>
        <p:spPr>
          <a:xfrm rot="698056">
            <a:off x="3943632" y="3214512"/>
            <a:ext cx="1751319" cy="32295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лево 10"/>
          <p:cNvSpPr/>
          <p:nvPr/>
        </p:nvSpPr>
        <p:spPr>
          <a:xfrm rot="1931062">
            <a:off x="3298425" y="2320633"/>
            <a:ext cx="2901664" cy="3468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лево 11"/>
          <p:cNvSpPr/>
          <p:nvPr/>
        </p:nvSpPr>
        <p:spPr>
          <a:xfrm rot="20083730">
            <a:off x="3619945" y="4109929"/>
            <a:ext cx="1923502" cy="321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лево 12"/>
          <p:cNvSpPr/>
          <p:nvPr/>
        </p:nvSpPr>
        <p:spPr>
          <a:xfrm rot="19367377">
            <a:off x="3980759" y="4683084"/>
            <a:ext cx="1929625" cy="27294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6572264" y="4214818"/>
            <a:ext cx="285752" cy="9286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28860" y="285728"/>
            <a:ext cx="40719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СОСТЯЗАТЕЛЬНОСТЬ И РАВНОПРАВИЕ СТОРОН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628" y="1500174"/>
            <a:ext cx="41433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ГЛАСНОСТЬ СУДЕБНОГО РАЗБИРАТЕЛЬСТВА</a:t>
            </a:r>
            <a:endParaRPr lang="ru-RU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500174"/>
            <a:ext cx="43576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ПРИНЦИП  НАЦИОНАЛЬНОГО ЯЗЫКА СУДОПРОИЗВОДСТВА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3714752"/>
            <a:ext cx="5225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ПРЕЗУМПЦИЯ НЕВИНОВНОСТИ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78632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ПРАВО НА КВАЛИФИЦИРОВАННУЮ ЮРИДИЧЕСКУЮ ЗАЩИТУ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57686" y="4643446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НЕДОПУСТИМОСТЬ ПОВТОРНОГО ОСУЖДЕНИЯ ЗА ОДНО И ТО ЖЕ ПРЕСТУПЛЕНИЕ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217</TotalTime>
  <Words>220</Words>
  <Application>Microsoft Office PowerPoint</Application>
  <PresentationFormat>Экран (4:3)</PresentationFormat>
  <Paragraphs>40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Times New Roman</vt:lpstr>
      <vt:lpstr>Trebuchet MS</vt:lpstr>
      <vt:lpstr>Wingdings 3</vt:lpstr>
      <vt:lpstr>Грань</vt:lpstr>
      <vt:lpstr>ОСНОВНЫЕ ПРИНЦИПЫ  РОССИЙСКОГО СУДОПРОИЗВОДСТВА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ПРИНЦИПЫ  РОССИЙСКОГО СУДОПРОИЗВОДСТВА</dc:title>
  <dc:creator>*</dc:creator>
  <cp:lastModifiedBy>1</cp:lastModifiedBy>
  <cp:revision>27</cp:revision>
  <dcterms:created xsi:type="dcterms:W3CDTF">2010-09-26T04:12:57Z</dcterms:created>
  <dcterms:modified xsi:type="dcterms:W3CDTF">2016-09-27T15:37:42Z</dcterms:modified>
</cp:coreProperties>
</file>